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4"/>
  </p:notesMasterIdLst>
  <p:sldIdLst>
    <p:sldId id="266" r:id="rId4"/>
    <p:sldId id="256" r:id="rId5"/>
    <p:sldId id="269" r:id="rId6"/>
    <p:sldId id="257" r:id="rId7"/>
    <p:sldId id="258" r:id="rId8"/>
    <p:sldId id="273" r:id="rId9"/>
    <p:sldId id="274" r:id="rId10"/>
    <p:sldId id="275" r:id="rId11"/>
    <p:sldId id="277" r:id="rId12"/>
    <p:sldId id="276" r:id="rId13"/>
  </p:sldIdLst>
  <p:sldSz cx="9144000" cy="6858000" type="screen4x3"/>
  <p:notesSz cx="6858000" cy="9144000"/>
  <p:embeddedFontLst>
    <p:embeddedFont>
      <p:font typeface="Bloody" pitchFamily="2" charset="0"/>
      <p:regular r:id="rId15"/>
    </p:embeddedFont>
    <p:embeddedFont>
      <p:font typeface="Consolas" panose="020B0609020204030204" pitchFamily="49" charset="0"/>
      <p:regular r:id="rId16"/>
      <p:bold r:id="rId17"/>
      <p:italic r:id="rId18"/>
      <p:boldItalic r:id="rId19"/>
    </p:embeddedFont>
    <p:embeddedFont>
      <p:font typeface="Berlin Sans FB Demi" panose="020E0802020502020306" pitchFamily="34" charset="0"/>
      <p:bold r:id="rId20"/>
    </p:embeddedFont>
    <p:embeddedFont>
      <p:font typeface="Corbel" panose="020B0503020204020204" pitchFamily="34" charset="0"/>
      <p:regular r:id="rId21"/>
      <p:bold r:id="rId22"/>
      <p:italic r:id="rId23"/>
      <p:boldItalic r:id="rId24"/>
    </p:embeddedFont>
    <p:embeddedFont>
      <p:font typeface="Berlin Sans FB" panose="020E0602020502020306" pitchFamily="34" charset="0"/>
      <p:regular r:id="rId25"/>
      <p:bold r:id="rId26"/>
    </p:embeddedFont>
    <p:embeddedFont>
      <p:font typeface="Candara" panose="020E0502030303020204" pitchFamily="34" charset="0"/>
      <p:regular r:id="rId27"/>
      <p:bold r:id="rId28"/>
      <p:italic r:id="rId29"/>
      <p:boldItalic r:id="rId30"/>
    </p:embeddedFont>
    <p:embeddedFont>
      <p:font typeface="Aharoni" panose="02010803020104030203" pitchFamily="2" charset="-79"/>
      <p:bold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9820" autoAdjust="0"/>
  </p:normalViewPr>
  <p:slideViewPr>
    <p:cSldViewPr>
      <p:cViewPr varScale="1">
        <p:scale>
          <a:sx n="57" d="100"/>
          <a:sy n="57" d="100"/>
        </p:scale>
        <p:origin x="-1722"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F9EED-D1DF-4FAF-BD7D-5F5B64016150}"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n-US"/>
        </a:p>
      </dgm:t>
    </dgm:pt>
    <dgm:pt modelId="{48869481-522C-47C3-9896-5711CDB89725}">
      <dgm:prSet phldrT="[Text]"/>
      <dgm:spPr/>
      <dgm:t>
        <a:bodyPr/>
        <a:lstStyle/>
        <a:p>
          <a:r>
            <a:rPr lang="en-US" b="0" dirty="0" smtClean="0"/>
            <a:t>JESUS</a:t>
          </a:r>
          <a:endParaRPr lang="en-US" b="0" dirty="0"/>
        </a:p>
      </dgm:t>
    </dgm:pt>
    <dgm:pt modelId="{BFF64C28-F840-447D-A755-79F38AC5AC14}" type="parTrans" cxnId="{5F2874F3-D31B-4FB5-8E3F-C50BFB6418A3}">
      <dgm:prSet/>
      <dgm:spPr/>
      <dgm:t>
        <a:bodyPr/>
        <a:lstStyle/>
        <a:p>
          <a:endParaRPr lang="en-US"/>
        </a:p>
      </dgm:t>
    </dgm:pt>
    <dgm:pt modelId="{2225B988-8700-44D8-8FF7-E8C089840DAE}" type="sibTrans" cxnId="{5F2874F3-D31B-4FB5-8E3F-C50BFB6418A3}">
      <dgm:prSet/>
      <dgm:spPr/>
      <dgm:t>
        <a:bodyPr/>
        <a:lstStyle/>
        <a:p>
          <a:endParaRPr lang="en-US"/>
        </a:p>
      </dgm:t>
    </dgm:pt>
    <dgm:pt modelId="{FFDC3745-F88A-4990-B354-31D25EC80198}">
      <dgm:prSet phldrT="[Text]"/>
      <dgm:spPr>
        <a:solidFill>
          <a:schemeClr val="accent2">
            <a:lumMod val="75000"/>
          </a:schemeClr>
        </a:solidFill>
      </dgm:spPr>
      <dgm:t>
        <a:bodyPr/>
        <a:lstStyle/>
        <a:p>
          <a:r>
            <a:rPr lang="en-US" dirty="0" smtClean="0"/>
            <a:t>PRIEST</a:t>
          </a:r>
          <a:endParaRPr lang="en-US" dirty="0"/>
        </a:p>
      </dgm:t>
    </dgm:pt>
    <dgm:pt modelId="{D5D994A8-CDC9-4447-80DF-E5787089528F}" type="parTrans" cxnId="{6F9ED23F-298F-4440-A56F-75E46118F17E}">
      <dgm:prSet/>
      <dgm:spPr>
        <a:solidFill>
          <a:schemeClr val="accent2">
            <a:lumMod val="75000"/>
          </a:schemeClr>
        </a:solidFill>
      </dgm:spPr>
      <dgm:t>
        <a:bodyPr/>
        <a:lstStyle/>
        <a:p>
          <a:endParaRPr lang="en-US"/>
        </a:p>
      </dgm:t>
    </dgm:pt>
    <dgm:pt modelId="{6A0B99FE-8E81-458E-85F7-97E926B9EE98}" type="sibTrans" cxnId="{6F9ED23F-298F-4440-A56F-75E46118F17E}">
      <dgm:prSet/>
      <dgm:spPr/>
      <dgm:t>
        <a:bodyPr/>
        <a:lstStyle/>
        <a:p>
          <a:endParaRPr lang="en-US"/>
        </a:p>
      </dgm:t>
    </dgm:pt>
    <dgm:pt modelId="{9949CD97-072E-43FD-A03A-30FEC8BC992F}">
      <dgm:prSet phldrT="[Text]"/>
      <dgm:spPr>
        <a:solidFill>
          <a:schemeClr val="accent5"/>
        </a:solidFill>
      </dgm:spPr>
      <dgm:t>
        <a:bodyPr/>
        <a:lstStyle/>
        <a:p>
          <a:r>
            <a:rPr lang="en-US" dirty="0" smtClean="0"/>
            <a:t>GOAT</a:t>
          </a:r>
          <a:endParaRPr lang="en-US" dirty="0"/>
        </a:p>
      </dgm:t>
    </dgm:pt>
    <dgm:pt modelId="{F97D5DD8-88E0-404E-8E58-5255BE714B30}" type="parTrans" cxnId="{F097326D-E162-41D1-A79C-0EB10BDED56D}">
      <dgm:prSet/>
      <dgm:spPr>
        <a:solidFill>
          <a:schemeClr val="accent5"/>
        </a:solidFill>
      </dgm:spPr>
      <dgm:t>
        <a:bodyPr/>
        <a:lstStyle/>
        <a:p>
          <a:endParaRPr lang="en-US"/>
        </a:p>
      </dgm:t>
    </dgm:pt>
    <dgm:pt modelId="{74B7B701-163F-47FA-B4A5-CAFEF2BD10E8}" type="sibTrans" cxnId="{F097326D-E162-41D1-A79C-0EB10BDED56D}">
      <dgm:prSet/>
      <dgm:spPr/>
      <dgm:t>
        <a:bodyPr/>
        <a:lstStyle/>
        <a:p>
          <a:endParaRPr lang="en-US"/>
        </a:p>
      </dgm:t>
    </dgm:pt>
    <dgm:pt modelId="{B0D63165-D8FD-4554-A135-E715CA6F6728}">
      <dgm:prSet phldrT="[Text]"/>
      <dgm:spPr>
        <a:solidFill>
          <a:srgbClr val="92D050"/>
        </a:solidFill>
      </dgm:spPr>
      <dgm:t>
        <a:bodyPr/>
        <a:lstStyle/>
        <a:p>
          <a:r>
            <a:rPr lang="en-US" dirty="0" smtClean="0"/>
            <a:t>SCAPE-GOAT</a:t>
          </a:r>
          <a:endParaRPr lang="en-US" dirty="0"/>
        </a:p>
      </dgm:t>
    </dgm:pt>
    <dgm:pt modelId="{4479E73A-0DB4-463C-A257-976DA258DE7D}" type="parTrans" cxnId="{BFD24577-014F-41BE-8272-F7A52F2AF930}">
      <dgm:prSet/>
      <dgm:spPr>
        <a:solidFill>
          <a:srgbClr val="92D050"/>
        </a:solidFill>
      </dgm:spPr>
      <dgm:t>
        <a:bodyPr/>
        <a:lstStyle/>
        <a:p>
          <a:endParaRPr lang="en-US"/>
        </a:p>
      </dgm:t>
    </dgm:pt>
    <dgm:pt modelId="{8CCA2724-BC99-478B-8898-0F0460A9B2F2}" type="sibTrans" cxnId="{BFD24577-014F-41BE-8272-F7A52F2AF930}">
      <dgm:prSet/>
      <dgm:spPr/>
      <dgm:t>
        <a:bodyPr/>
        <a:lstStyle/>
        <a:p>
          <a:endParaRPr lang="en-US"/>
        </a:p>
      </dgm:t>
    </dgm:pt>
    <dgm:pt modelId="{333158D3-CAF8-4D96-BF22-5A58D27ED378}" type="pres">
      <dgm:prSet presAssocID="{C41F9EED-D1DF-4FAF-BD7D-5F5B64016150}" presName="cycle" presStyleCnt="0">
        <dgm:presLayoutVars>
          <dgm:chMax val="1"/>
          <dgm:dir/>
          <dgm:animLvl val="ctr"/>
          <dgm:resizeHandles val="exact"/>
        </dgm:presLayoutVars>
      </dgm:prSet>
      <dgm:spPr/>
      <dgm:t>
        <a:bodyPr/>
        <a:lstStyle/>
        <a:p>
          <a:endParaRPr lang="en-US"/>
        </a:p>
      </dgm:t>
    </dgm:pt>
    <dgm:pt modelId="{F856053A-01A2-4759-8BCC-D912C498121B}" type="pres">
      <dgm:prSet presAssocID="{48869481-522C-47C3-9896-5711CDB89725}" presName="centerShape" presStyleLbl="node0" presStyleIdx="0" presStyleCnt="1"/>
      <dgm:spPr/>
      <dgm:t>
        <a:bodyPr/>
        <a:lstStyle/>
        <a:p>
          <a:endParaRPr lang="en-US"/>
        </a:p>
      </dgm:t>
    </dgm:pt>
    <dgm:pt modelId="{CBD53104-891B-423F-93A0-E9FC7CCED250}" type="pres">
      <dgm:prSet presAssocID="{D5D994A8-CDC9-4447-80DF-E5787089528F}" presName="parTrans" presStyleLbl="bgSibTrans2D1" presStyleIdx="0" presStyleCnt="3"/>
      <dgm:spPr/>
      <dgm:t>
        <a:bodyPr/>
        <a:lstStyle/>
        <a:p>
          <a:endParaRPr lang="en-US"/>
        </a:p>
      </dgm:t>
    </dgm:pt>
    <dgm:pt modelId="{2E727953-6777-4CB1-9FB1-BC494F713142}" type="pres">
      <dgm:prSet presAssocID="{FFDC3745-F88A-4990-B354-31D25EC80198}" presName="node" presStyleLbl="node1" presStyleIdx="0" presStyleCnt="3">
        <dgm:presLayoutVars>
          <dgm:bulletEnabled val="1"/>
        </dgm:presLayoutVars>
      </dgm:prSet>
      <dgm:spPr/>
      <dgm:t>
        <a:bodyPr/>
        <a:lstStyle/>
        <a:p>
          <a:endParaRPr lang="en-US"/>
        </a:p>
      </dgm:t>
    </dgm:pt>
    <dgm:pt modelId="{A6C870DC-0305-4A4E-AD50-66FB06B47567}" type="pres">
      <dgm:prSet presAssocID="{F97D5DD8-88E0-404E-8E58-5255BE714B30}" presName="parTrans" presStyleLbl="bgSibTrans2D1" presStyleIdx="1" presStyleCnt="3"/>
      <dgm:spPr/>
      <dgm:t>
        <a:bodyPr/>
        <a:lstStyle/>
        <a:p>
          <a:endParaRPr lang="en-US"/>
        </a:p>
      </dgm:t>
    </dgm:pt>
    <dgm:pt modelId="{BCC76D2C-32EB-4BF7-9D98-A6E39B2F1289}" type="pres">
      <dgm:prSet presAssocID="{9949CD97-072E-43FD-A03A-30FEC8BC992F}" presName="node" presStyleLbl="node1" presStyleIdx="1" presStyleCnt="3">
        <dgm:presLayoutVars>
          <dgm:bulletEnabled val="1"/>
        </dgm:presLayoutVars>
      </dgm:prSet>
      <dgm:spPr/>
      <dgm:t>
        <a:bodyPr/>
        <a:lstStyle/>
        <a:p>
          <a:endParaRPr lang="en-US"/>
        </a:p>
      </dgm:t>
    </dgm:pt>
    <dgm:pt modelId="{C8E029ED-5A41-444D-ADC3-408465041081}" type="pres">
      <dgm:prSet presAssocID="{4479E73A-0DB4-463C-A257-976DA258DE7D}" presName="parTrans" presStyleLbl="bgSibTrans2D1" presStyleIdx="2" presStyleCnt="3"/>
      <dgm:spPr/>
      <dgm:t>
        <a:bodyPr/>
        <a:lstStyle/>
        <a:p>
          <a:endParaRPr lang="en-US"/>
        </a:p>
      </dgm:t>
    </dgm:pt>
    <dgm:pt modelId="{9C1F74DE-A656-4FE8-9D15-66D23EF4E6AF}" type="pres">
      <dgm:prSet presAssocID="{B0D63165-D8FD-4554-A135-E715CA6F6728}" presName="node" presStyleLbl="node1" presStyleIdx="2" presStyleCnt="3">
        <dgm:presLayoutVars>
          <dgm:bulletEnabled val="1"/>
        </dgm:presLayoutVars>
      </dgm:prSet>
      <dgm:spPr/>
      <dgm:t>
        <a:bodyPr/>
        <a:lstStyle/>
        <a:p>
          <a:endParaRPr lang="en-US"/>
        </a:p>
      </dgm:t>
    </dgm:pt>
  </dgm:ptLst>
  <dgm:cxnLst>
    <dgm:cxn modelId="{F982A4D4-05D0-4567-955D-7D588C08DCAC}" type="presOf" srcId="{D5D994A8-CDC9-4447-80DF-E5787089528F}" destId="{CBD53104-891B-423F-93A0-E9FC7CCED250}" srcOrd="0" destOrd="0" presId="urn:microsoft.com/office/officeart/2005/8/layout/radial4"/>
    <dgm:cxn modelId="{BAAC0A34-C95C-4D63-AAB9-037A79DF6ACD}" type="presOf" srcId="{48869481-522C-47C3-9896-5711CDB89725}" destId="{F856053A-01A2-4759-8BCC-D912C498121B}" srcOrd="0" destOrd="0" presId="urn:microsoft.com/office/officeart/2005/8/layout/radial4"/>
    <dgm:cxn modelId="{676961DD-085B-495A-BBC7-19E98D9C9A66}" type="presOf" srcId="{9949CD97-072E-43FD-A03A-30FEC8BC992F}" destId="{BCC76D2C-32EB-4BF7-9D98-A6E39B2F1289}" srcOrd="0" destOrd="0" presId="urn:microsoft.com/office/officeart/2005/8/layout/radial4"/>
    <dgm:cxn modelId="{5F2874F3-D31B-4FB5-8E3F-C50BFB6418A3}" srcId="{C41F9EED-D1DF-4FAF-BD7D-5F5B64016150}" destId="{48869481-522C-47C3-9896-5711CDB89725}" srcOrd="0" destOrd="0" parTransId="{BFF64C28-F840-447D-A755-79F38AC5AC14}" sibTransId="{2225B988-8700-44D8-8FF7-E8C089840DAE}"/>
    <dgm:cxn modelId="{B7C6C0D2-B0E6-4CAA-AB62-DD8B033AB50F}" type="presOf" srcId="{4479E73A-0DB4-463C-A257-976DA258DE7D}" destId="{C8E029ED-5A41-444D-ADC3-408465041081}" srcOrd="0" destOrd="0" presId="urn:microsoft.com/office/officeart/2005/8/layout/radial4"/>
    <dgm:cxn modelId="{BFD24577-014F-41BE-8272-F7A52F2AF930}" srcId="{48869481-522C-47C3-9896-5711CDB89725}" destId="{B0D63165-D8FD-4554-A135-E715CA6F6728}" srcOrd="2" destOrd="0" parTransId="{4479E73A-0DB4-463C-A257-976DA258DE7D}" sibTransId="{8CCA2724-BC99-478B-8898-0F0460A9B2F2}"/>
    <dgm:cxn modelId="{66C46D3C-8EE3-4B50-9526-8ABD61A2546D}" type="presOf" srcId="{FFDC3745-F88A-4990-B354-31D25EC80198}" destId="{2E727953-6777-4CB1-9FB1-BC494F713142}" srcOrd="0" destOrd="0" presId="urn:microsoft.com/office/officeart/2005/8/layout/radial4"/>
    <dgm:cxn modelId="{F097326D-E162-41D1-A79C-0EB10BDED56D}" srcId="{48869481-522C-47C3-9896-5711CDB89725}" destId="{9949CD97-072E-43FD-A03A-30FEC8BC992F}" srcOrd="1" destOrd="0" parTransId="{F97D5DD8-88E0-404E-8E58-5255BE714B30}" sibTransId="{74B7B701-163F-47FA-B4A5-CAFEF2BD10E8}"/>
    <dgm:cxn modelId="{14A12C93-C28B-4230-9431-1DA68290A6B9}" type="presOf" srcId="{B0D63165-D8FD-4554-A135-E715CA6F6728}" destId="{9C1F74DE-A656-4FE8-9D15-66D23EF4E6AF}" srcOrd="0" destOrd="0" presId="urn:microsoft.com/office/officeart/2005/8/layout/radial4"/>
    <dgm:cxn modelId="{23DE7A5E-DF40-4BB6-9F12-D2EDBA2EB661}" type="presOf" srcId="{C41F9EED-D1DF-4FAF-BD7D-5F5B64016150}" destId="{333158D3-CAF8-4D96-BF22-5A58D27ED378}" srcOrd="0" destOrd="0" presId="urn:microsoft.com/office/officeart/2005/8/layout/radial4"/>
    <dgm:cxn modelId="{CE24FB3A-55DE-45DB-A2E0-2B69ED5121A4}" type="presOf" srcId="{F97D5DD8-88E0-404E-8E58-5255BE714B30}" destId="{A6C870DC-0305-4A4E-AD50-66FB06B47567}" srcOrd="0" destOrd="0" presId="urn:microsoft.com/office/officeart/2005/8/layout/radial4"/>
    <dgm:cxn modelId="{6F9ED23F-298F-4440-A56F-75E46118F17E}" srcId="{48869481-522C-47C3-9896-5711CDB89725}" destId="{FFDC3745-F88A-4990-B354-31D25EC80198}" srcOrd="0" destOrd="0" parTransId="{D5D994A8-CDC9-4447-80DF-E5787089528F}" sibTransId="{6A0B99FE-8E81-458E-85F7-97E926B9EE98}"/>
    <dgm:cxn modelId="{D2FE9C25-12BF-4A09-ABF2-C250E5ACCB70}" type="presParOf" srcId="{333158D3-CAF8-4D96-BF22-5A58D27ED378}" destId="{F856053A-01A2-4759-8BCC-D912C498121B}" srcOrd="0" destOrd="0" presId="urn:microsoft.com/office/officeart/2005/8/layout/radial4"/>
    <dgm:cxn modelId="{E7C4FC57-59C6-4F93-86A4-217D27C8B3FD}" type="presParOf" srcId="{333158D3-CAF8-4D96-BF22-5A58D27ED378}" destId="{CBD53104-891B-423F-93A0-E9FC7CCED250}" srcOrd="1" destOrd="0" presId="urn:microsoft.com/office/officeart/2005/8/layout/radial4"/>
    <dgm:cxn modelId="{D1B8C718-BA2B-42A3-B2A5-5ED4EC078C4F}" type="presParOf" srcId="{333158D3-CAF8-4D96-BF22-5A58D27ED378}" destId="{2E727953-6777-4CB1-9FB1-BC494F713142}" srcOrd="2" destOrd="0" presId="urn:microsoft.com/office/officeart/2005/8/layout/radial4"/>
    <dgm:cxn modelId="{4AF17408-0ADE-4759-B2B2-B4A0E43E08AF}" type="presParOf" srcId="{333158D3-CAF8-4D96-BF22-5A58D27ED378}" destId="{A6C870DC-0305-4A4E-AD50-66FB06B47567}" srcOrd="3" destOrd="0" presId="urn:microsoft.com/office/officeart/2005/8/layout/radial4"/>
    <dgm:cxn modelId="{C5BCDAB1-C4FE-4AED-8AF6-49E6F3CC0A67}" type="presParOf" srcId="{333158D3-CAF8-4D96-BF22-5A58D27ED378}" destId="{BCC76D2C-32EB-4BF7-9D98-A6E39B2F1289}" srcOrd="4" destOrd="0" presId="urn:microsoft.com/office/officeart/2005/8/layout/radial4"/>
    <dgm:cxn modelId="{182739B8-1D2E-4D8E-9B42-852BBCE86A76}" type="presParOf" srcId="{333158D3-CAF8-4D96-BF22-5A58D27ED378}" destId="{C8E029ED-5A41-444D-ADC3-408465041081}" srcOrd="5" destOrd="0" presId="urn:microsoft.com/office/officeart/2005/8/layout/radial4"/>
    <dgm:cxn modelId="{6C840FC5-44F0-4018-91CC-3190066AD887}" type="presParOf" srcId="{333158D3-CAF8-4D96-BF22-5A58D27ED378}" destId="{9C1F74DE-A656-4FE8-9D15-66D23EF4E6A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6053A-01A2-4759-8BCC-D912C498121B}">
      <dsp:nvSpPr>
        <dsp:cNvPr id="0" name=""/>
        <dsp:cNvSpPr/>
      </dsp:nvSpPr>
      <dsp:spPr>
        <a:xfrm>
          <a:off x="2155507" y="2277603"/>
          <a:ext cx="1784985" cy="178498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0" kern="1200" dirty="0" smtClean="0"/>
            <a:t>JESUS</a:t>
          </a:r>
          <a:endParaRPr lang="en-US" sz="3500" b="0" kern="1200" dirty="0"/>
        </a:p>
      </dsp:txBody>
      <dsp:txXfrm>
        <a:off x="2416912" y="2539008"/>
        <a:ext cx="1262175" cy="1262175"/>
      </dsp:txXfrm>
    </dsp:sp>
    <dsp:sp modelId="{CBD53104-891B-423F-93A0-E9FC7CCED250}">
      <dsp:nvSpPr>
        <dsp:cNvPr id="0" name=""/>
        <dsp:cNvSpPr/>
      </dsp:nvSpPr>
      <dsp:spPr>
        <a:xfrm rot="12900000">
          <a:off x="871449" y="1920360"/>
          <a:ext cx="1510013" cy="508720"/>
        </a:xfrm>
        <a:prstGeom prst="leftArrow">
          <a:avLst>
            <a:gd name="adj1" fmla="val 60000"/>
            <a:gd name="adj2" fmla="val 50000"/>
          </a:avLst>
        </a:prstGeom>
        <a:solidFill>
          <a:schemeClr val="accent2">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E727953-6777-4CB1-9FB1-BC494F713142}">
      <dsp:nvSpPr>
        <dsp:cNvPr id="0" name=""/>
        <dsp:cNvSpPr/>
      </dsp:nvSpPr>
      <dsp:spPr>
        <a:xfrm>
          <a:off x="160123" y="1063372"/>
          <a:ext cx="1695735" cy="1356588"/>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PRIEST</a:t>
          </a:r>
          <a:endParaRPr lang="en-US" sz="3600" kern="1200" dirty="0"/>
        </a:p>
      </dsp:txBody>
      <dsp:txXfrm>
        <a:off x="199856" y="1103105"/>
        <a:ext cx="1616269" cy="1277122"/>
      </dsp:txXfrm>
    </dsp:sp>
    <dsp:sp modelId="{A6C870DC-0305-4A4E-AD50-66FB06B47567}">
      <dsp:nvSpPr>
        <dsp:cNvPr id="0" name=""/>
        <dsp:cNvSpPr/>
      </dsp:nvSpPr>
      <dsp:spPr>
        <a:xfrm rot="16200000">
          <a:off x="2292993" y="1180352"/>
          <a:ext cx="1510013" cy="508720"/>
        </a:xfrm>
        <a:prstGeom prst="leftArrow">
          <a:avLst>
            <a:gd name="adj1" fmla="val 60000"/>
            <a:gd name="adj2" fmla="val 50000"/>
          </a:avLst>
        </a:prstGeom>
        <a:solidFill>
          <a:schemeClr val="accent5"/>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CC76D2C-32EB-4BF7-9D98-A6E39B2F1289}">
      <dsp:nvSpPr>
        <dsp:cNvPr id="0" name=""/>
        <dsp:cNvSpPr/>
      </dsp:nvSpPr>
      <dsp:spPr>
        <a:xfrm>
          <a:off x="2200132" y="1411"/>
          <a:ext cx="1695735" cy="1356588"/>
        </a:xfrm>
        <a:prstGeom prst="roundRect">
          <a:avLst>
            <a:gd name="adj" fmla="val 10000"/>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GOAT</a:t>
          </a:r>
          <a:endParaRPr lang="en-US" sz="3600" kern="1200" dirty="0"/>
        </a:p>
      </dsp:txBody>
      <dsp:txXfrm>
        <a:off x="2239865" y="41144"/>
        <a:ext cx="1616269" cy="1277122"/>
      </dsp:txXfrm>
    </dsp:sp>
    <dsp:sp modelId="{C8E029ED-5A41-444D-ADC3-408465041081}">
      <dsp:nvSpPr>
        <dsp:cNvPr id="0" name=""/>
        <dsp:cNvSpPr/>
      </dsp:nvSpPr>
      <dsp:spPr>
        <a:xfrm rot="19500000">
          <a:off x="3714536" y="1920360"/>
          <a:ext cx="1510013" cy="508720"/>
        </a:xfrm>
        <a:prstGeom prst="leftArrow">
          <a:avLst>
            <a:gd name="adj1" fmla="val 60000"/>
            <a:gd name="adj2" fmla="val 50000"/>
          </a:avLst>
        </a:prstGeom>
        <a:solidFill>
          <a:srgbClr val="92D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C1F74DE-A656-4FE8-9D15-66D23EF4E6AF}">
      <dsp:nvSpPr>
        <dsp:cNvPr id="0" name=""/>
        <dsp:cNvSpPr/>
      </dsp:nvSpPr>
      <dsp:spPr>
        <a:xfrm>
          <a:off x="4240140" y="1063372"/>
          <a:ext cx="1695735" cy="1356588"/>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SCAPE-GOAT</a:t>
          </a:r>
          <a:endParaRPr lang="en-US" sz="36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25E7D-5AE6-46B5-9A8F-6AA0E81CBE59}" type="datetimeFigureOut">
              <a:rPr lang="en-US" smtClean="0"/>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16549-9D22-464B-8AEE-C655F511909E}" type="slidenum">
              <a:rPr lang="en-US" smtClean="0"/>
              <a:t>‹#›</a:t>
            </a:fld>
            <a:endParaRPr lang="en-US"/>
          </a:p>
        </p:txBody>
      </p:sp>
    </p:spTree>
    <p:extLst>
      <p:ext uri="{BB962C8B-B14F-4D97-AF65-F5344CB8AC3E}">
        <p14:creationId xmlns:p14="http://schemas.microsoft.com/office/powerpoint/2010/main" val="421105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16549-9D22-464B-8AEE-C655F511909E}" type="slidenum">
              <a:rPr lang="en-US" smtClean="0"/>
              <a:t>1</a:t>
            </a:fld>
            <a:endParaRPr lang="en-US"/>
          </a:p>
        </p:txBody>
      </p:sp>
    </p:spTree>
    <p:extLst>
      <p:ext uri="{BB962C8B-B14F-4D97-AF65-F5344CB8AC3E}">
        <p14:creationId xmlns:p14="http://schemas.microsoft.com/office/powerpoint/2010/main" val="395992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AB52D-9754-4F4C-92B4-1C53396E48F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0026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7AB52D-9754-4F4C-92B4-1C53396E48F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0026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0480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6549-9D22-464B-8AEE-C655F511909E}" type="slidenum">
              <a:rPr lang="en-US" smtClean="0"/>
              <a:t>7</a:t>
            </a:fld>
            <a:endParaRPr lang="en-US"/>
          </a:p>
        </p:txBody>
      </p:sp>
    </p:spTree>
    <p:extLst>
      <p:ext uri="{BB962C8B-B14F-4D97-AF65-F5344CB8AC3E}">
        <p14:creationId xmlns:p14="http://schemas.microsoft.com/office/powerpoint/2010/main" val="62923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6549-9D22-464B-8AEE-C655F511909E}" type="slidenum">
              <a:rPr lang="en-US" smtClean="0"/>
              <a:t>8</a:t>
            </a:fld>
            <a:endParaRPr lang="en-US"/>
          </a:p>
        </p:txBody>
      </p:sp>
    </p:spTree>
    <p:extLst>
      <p:ext uri="{BB962C8B-B14F-4D97-AF65-F5344CB8AC3E}">
        <p14:creationId xmlns:p14="http://schemas.microsoft.com/office/powerpoint/2010/main" val="163415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4FD20-8C83-4A1A-A260-87DBE7188F58}"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211489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4FD20-8C83-4A1A-A260-87DBE7188F58}"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307628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4FD20-8C83-4A1A-A260-87DBE7188F58}"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171085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101E8-C6EC-4C47-897C-7116734690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83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B27830-3436-45A7-9683-1E56527A3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46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F45F8F-C675-4951-9134-73B5093B17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513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E7F293-CB90-4125-ADAB-D615CE1639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000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6DDD3F2-DDCA-470A-8802-C8E7B3DDA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859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36E320-C6EA-4EEF-BE3E-D5B212207C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23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3D5E4B-4C6A-4957-98AE-1A5E83C41F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32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2812E0-9018-4C64-AE6F-F7CDB0CEBB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157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4FD20-8C83-4A1A-A260-87DBE7188F58}"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184184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57D758-CA4D-4CC6-906C-B30FD751D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679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AE6F-2E0F-4C32-8CBA-4469E19709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31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588010-8051-4B25-A2C9-62111FFD3A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401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19266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59931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0174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595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35608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4072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783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4FD20-8C83-4A1A-A260-87DBE7188F58}"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2616677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106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205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77839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39"/>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4082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4FD20-8C83-4A1A-A260-87DBE7188F58}"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4504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4FD20-8C83-4A1A-A260-87DBE7188F58}"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24988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4FD20-8C83-4A1A-A260-87DBE7188F58}"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117405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4FD20-8C83-4A1A-A260-87DBE7188F58}"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40818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4FD20-8C83-4A1A-A260-87DBE7188F58}"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73668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4FD20-8C83-4A1A-A260-87DBE7188F58}"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64915-773D-4B29-9E08-C574F05F8AB6}" type="slidenum">
              <a:rPr lang="en-US" smtClean="0"/>
              <a:t>‹#›</a:t>
            </a:fld>
            <a:endParaRPr lang="en-US"/>
          </a:p>
        </p:txBody>
      </p:sp>
    </p:spTree>
    <p:extLst>
      <p:ext uri="{BB962C8B-B14F-4D97-AF65-F5344CB8AC3E}">
        <p14:creationId xmlns:p14="http://schemas.microsoft.com/office/powerpoint/2010/main" val="13280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4FD20-8C83-4A1A-A260-87DBE7188F58}" type="datetimeFigureOut">
              <a:rPr lang="en-US" smtClean="0"/>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64915-773D-4B29-9E08-C574F05F8AB6}" type="slidenum">
              <a:rPr lang="en-US" smtClean="0"/>
              <a:t>‹#›</a:t>
            </a:fld>
            <a:endParaRPr lang="en-US"/>
          </a:p>
        </p:txBody>
      </p:sp>
    </p:spTree>
    <p:extLst>
      <p:ext uri="{BB962C8B-B14F-4D97-AF65-F5344CB8AC3E}">
        <p14:creationId xmlns:p14="http://schemas.microsoft.com/office/powerpoint/2010/main" val="385547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006E818-2E73-40CA-8F55-9543E47D031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154" name="Picture 130" descr="paid in full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9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2/6/2015</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526845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Berlin Sans FB Demi" panose="020E0802020502020306" pitchFamily="34" charset="0"/>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800" kern="1200">
          <a:solidFill>
            <a:schemeClr val="tx1"/>
          </a:solidFill>
          <a:latin typeface="Berlin Sans FB" panose="020E0602020502020306" pitchFamily="34"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400" kern="1200">
          <a:solidFill>
            <a:schemeClr val="tx1"/>
          </a:solidFill>
          <a:latin typeface="Berlin Sans FB" panose="020E0602020502020306" pitchFamily="34"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Berlin Sans FB" panose="020E0602020502020306" pitchFamily="34"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800" kern="1200">
          <a:solidFill>
            <a:schemeClr val="tx1"/>
          </a:solidFill>
          <a:latin typeface="Berlin Sans FB" panose="020E0602020502020306" pitchFamily="34"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Berlin Sans FB" panose="020E0602020502020306" pitchFamily="34"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209800" y="0"/>
            <a:ext cx="6934200" cy="520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4"/>
          <p:cNvSpPr txBox="1">
            <a:spLocks/>
          </p:cNvSpPr>
          <p:nvPr/>
        </p:nvSpPr>
        <p:spPr>
          <a:xfrm>
            <a:off x="2247007" y="3352800"/>
            <a:ext cx="6859786" cy="1066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3600" kern="0" spc="300" dirty="0" smtClean="0">
                <a:solidFill>
                  <a:srgbClr val="CC3300"/>
                </a:solidFill>
                <a:effectLst>
                  <a:outerShdw blurRad="38100" dist="38100" dir="2700000" algn="tl">
                    <a:srgbClr val="000000">
                      <a:alpha val="43137"/>
                    </a:srgbClr>
                  </a:outerShdw>
                </a:effectLst>
                <a:latin typeface="Bloody" pitchFamily="2" charset="0"/>
              </a:rPr>
              <a:t>(53:12)</a:t>
            </a:r>
            <a:endParaRPr lang="en-US" kern="0" spc="300" dirty="0">
              <a:solidFill>
                <a:srgbClr val="CC3300"/>
              </a:solidFill>
              <a:effectLst>
                <a:outerShdw blurRad="38100" dist="38100" dir="2700000" algn="tl">
                  <a:srgbClr val="000000">
                    <a:alpha val="43137"/>
                  </a:srgbClr>
                </a:outerShdw>
              </a:effectLst>
              <a:latin typeface="Bloody" pitchFamily="2" charset="0"/>
            </a:endParaRPr>
          </a:p>
        </p:txBody>
      </p:sp>
    </p:spTree>
    <p:extLst>
      <p:ext uri="{BB962C8B-B14F-4D97-AF65-F5344CB8AC3E}">
        <p14:creationId xmlns:p14="http://schemas.microsoft.com/office/powerpoint/2010/main" val="2721533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In The Next Lesson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We will look more intently at “bore” in the New Testament</a:t>
            </a:r>
          </a:p>
          <a:p>
            <a:pPr>
              <a:buFont typeface="Wingdings" panose="05000000000000000000" pitchFamily="2" charset="2"/>
              <a:buChar char="Ø"/>
            </a:pPr>
            <a:r>
              <a:rPr lang="en-US" sz="3200" smtClean="0"/>
              <a:t>What effect </a:t>
            </a:r>
            <a:r>
              <a:rPr lang="en-US" sz="3200" dirty="0" smtClean="0"/>
              <a:t>should the Lord’s work have on me?</a:t>
            </a:r>
            <a:endParaRPr lang="en-US" sz="3200" dirty="0"/>
          </a:p>
        </p:txBody>
      </p:sp>
    </p:spTree>
    <p:extLst>
      <p:ext uri="{BB962C8B-B14F-4D97-AF65-F5344CB8AC3E}">
        <p14:creationId xmlns:p14="http://schemas.microsoft.com/office/powerpoint/2010/main" val="8633406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artisticBlur radius="2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286000" y="3465493"/>
            <a:ext cx="6629400" cy="954107"/>
          </a:xfrm>
          <a:prstGeom prst="rect">
            <a:avLst/>
          </a:prstGeom>
          <a:solidFill>
            <a:srgbClr val="FFC000"/>
          </a:solidFill>
          <a:ln>
            <a:solidFill>
              <a:schemeClr val="tx1"/>
            </a:solidFill>
          </a:ln>
        </p:spPr>
        <p:txBody>
          <a:bodyPr wrap="square">
            <a:spAutoFit/>
          </a:bodyPr>
          <a:lstStyle/>
          <a:p>
            <a:r>
              <a:rPr lang="en-US" sz="2800" dirty="0" smtClean="0"/>
              <a:t>“Our </a:t>
            </a:r>
            <a:r>
              <a:rPr lang="en-US" sz="2800" dirty="0"/>
              <a:t>fathers sinned and are no more, But we </a:t>
            </a:r>
            <a:r>
              <a:rPr lang="en-US" sz="2800" b="1" dirty="0" smtClean="0"/>
              <a:t>BEAR</a:t>
            </a:r>
            <a:r>
              <a:rPr lang="en-US" sz="2800" dirty="0" smtClean="0"/>
              <a:t> </a:t>
            </a:r>
            <a:r>
              <a:rPr lang="en-US" sz="2800" dirty="0"/>
              <a:t>their </a:t>
            </a:r>
            <a:r>
              <a:rPr lang="en-US" sz="2800" dirty="0" smtClean="0"/>
              <a:t>iniquities” (Lam. 5:7)</a:t>
            </a:r>
            <a:endParaRPr lang="en-US" sz="2800" dirty="0"/>
          </a:p>
        </p:txBody>
      </p:sp>
      <p:cxnSp>
        <p:nvCxnSpPr>
          <p:cNvPr id="11" name="Straight Arrow Connector 10"/>
          <p:cNvCxnSpPr/>
          <p:nvPr/>
        </p:nvCxnSpPr>
        <p:spPr>
          <a:xfrm>
            <a:off x="5562600" y="2667000"/>
            <a:ext cx="0" cy="76155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982563"/>
            <a:ext cx="3345788" cy="830997"/>
          </a:xfrm>
          <a:prstGeom prst="rect">
            <a:avLst/>
          </a:prstGeom>
          <a:solidFill>
            <a:srgbClr val="FFC000"/>
          </a:solidFill>
          <a:ln>
            <a:solidFill>
              <a:schemeClr val="tx1"/>
            </a:solidFill>
          </a:ln>
        </p:spPr>
        <p:txBody>
          <a:bodyPr wrap="none" rtlCol="0">
            <a:spAutoFit/>
          </a:bodyPr>
          <a:lstStyle/>
          <a:p>
            <a:pPr algn="ctr"/>
            <a:r>
              <a:rPr lang="en-US" sz="2400" b="1" dirty="0" smtClean="0">
                <a:latin typeface="Candara" panose="020E0502030303020204" pitchFamily="34" charset="0"/>
              </a:rPr>
              <a:t>“CARRIED our sorrows”</a:t>
            </a:r>
            <a:br>
              <a:rPr lang="en-US" sz="2400" b="1" dirty="0" smtClean="0">
                <a:latin typeface="Candara" panose="020E0502030303020204" pitchFamily="34" charset="0"/>
              </a:rPr>
            </a:br>
            <a:r>
              <a:rPr lang="en-US" sz="2400" b="1" dirty="0" smtClean="0">
                <a:latin typeface="Candara" panose="020E0502030303020204" pitchFamily="34" charset="0"/>
              </a:rPr>
              <a:t>(53:4)</a:t>
            </a:r>
            <a:endParaRPr lang="en-US" sz="2400" b="1" dirty="0">
              <a:latin typeface="Candara" panose="020E0502030303020204" pitchFamily="34" charset="0"/>
            </a:endParaRPr>
          </a:p>
        </p:txBody>
      </p:sp>
      <p:sp>
        <p:nvSpPr>
          <p:cNvPr id="7" name="Rectangle 6"/>
          <p:cNvSpPr/>
          <p:nvPr/>
        </p:nvSpPr>
        <p:spPr>
          <a:xfrm>
            <a:off x="4953000" y="2240280"/>
            <a:ext cx="1040674"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999038"/>
            <a:ext cx="6400800" cy="1858962"/>
          </a:xfrm>
        </p:spPr>
        <p:txBody>
          <a:bodyPr>
            <a:prstTxWarp prst="textPlain">
              <a:avLst/>
            </a:prstTxWarp>
            <a:normAutofit/>
            <a:scene3d>
              <a:camera prst="perspectiveRelaxedModerately"/>
              <a:lightRig rig="threePt" dir="t"/>
            </a:scene3d>
            <a:sp3d extrusionH="57150">
              <a:bevelT w="38100" h="38100"/>
            </a:sp3d>
          </a:bodyPr>
          <a:lstStyle/>
          <a:p>
            <a:r>
              <a:rPr lang="en-US" sz="4000" dirty="0" smtClean="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rPr>
              <a:t>“BEAR”</a:t>
            </a:r>
            <a:endParaRPr lang="en-US" sz="4000" dirty="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endParaRPr>
          </a:p>
        </p:txBody>
      </p:sp>
      <p:sp>
        <p:nvSpPr>
          <p:cNvPr id="3" name="Content Placeholder 2"/>
          <p:cNvSpPr>
            <a:spLocks noGrp="1"/>
          </p:cNvSpPr>
          <p:nvPr>
            <p:ph idx="1"/>
          </p:nvPr>
        </p:nvSpPr>
        <p:spPr>
          <a:xfrm>
            <a:off x="1676400" y="2133600"/>
            <a:ext cx="7315200" cy="2667000"/>
          </a:xfrm>
        </p:spPr>
        <p:txBody>
          <a:bodyPr>
            <a:noAutofit/>
          </a:bodyPr>
          <a:lstStyle/>
          <a:p>
            <a:pPr marL="0" indent="0" algn="r">
              <a:buNone/>
            </a:pPr>
            <a:r>
              <a:rPr lang="en-US" sz="3600" b="1" spc="-150" dirty="0" smtClean="0">
                <a:latin typeface="Candara" panose="020E0502030303020204" pitchFamily="34" charset="0"/>
              </a:rPr>
              <a:t>“</a:t>
            </a:r>
            <a:r>
              <a:rPr lang="en-US" sz="3600" b="1" spc="-150" baseline="30000" dirty="0" smtClean="0">
                <a:solidFill>
                  <a:srgbClr val="7030A0"/>
                </a:solidFill>
                <a:latin typeface="Candara" panose="020E0502030303020204" pitchFamily="34" charset="0"/>
              </a:rPr>
              <a:t>11</a:t>
            </a:r>
            <a:r>
              <a:rPr lang="en-US" sz="3600" b="1" spc="-150" dirty="0" smtClean="0">
                <a:solidFill>
                  <a:srgbClr val="7030A0"/>
                </a:solidFill>
                <a:latin typeface="Candara" panose="020E0502030303020204" pitchFamily="34" charset="0"/>
              </a:rPr>
              <a:t> </a:t>
            </a:r>
            <a:r>
              <a:rPr lang="en-US" sz="3600" b="1" spc="-150" dirty="0" smtClean="0">
                <a:latin typeface="Candara" panose="020E0502030303020204" pitchFamily="34" charset="0"/>
              </a:rPr>
              <a:t>…For He shall BEAR their </a:t>
            </a:r>
            <a:r>
              <a:rPr lang="en-US" sz="3600" b="1" spc="-150" dirty="0">
                <a:latin typeface="Candara" panose="020E0502030303020204" pitchFamily="34" charset="0"/>
              </a:rPr>
              <a:t>iniquities</a:t>
            </a:r>
            <a:r>
              <a:rPr lang="en-US" sz="3600" b="1" spc="-150" dirty="0" smtClean="0">
                <a:latin typeface="Candara" panose="020E0502030303020204" pitchFamily="34" charset="0"/>
              </a:rPr>
              <a:t>.”</a:t>
            </a:r>
            <a:endParaRPr lang="en-US" sz="3600" b="1" spc="-150" dirty="0">
              <a:latin typeface="Candara" panose="020E0502030303020204" pitchFamily="34" charset="0"/>
            </a:endParaRPr>
          </a:p>
        </p:txBody>
      </p:sp>
      <p:sp>
        <p:nvSpPr>
          <p:cNvPr id="4" name="TextBox 3"/>
          <p:cNvSpPr txBox="1"/>
          <p:nvPr/>
        </p:nvSpPr>
        <p:spPr>
          <a:xfrm>
            <a:off x="19814" y="4572000"/>
            <a:ext cx="2667140"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none" rtlCol="0">
            <a:spAutoFit/>
          </a:bodyPr>
          <a:lstStyle/>
          <a:p>
            <a:pPr algn="r"/>
            <a:r>
              <a:rPr lang="en-US" sz="2800" b="1" spc="300" dirty="0">
                <a:ln w="12700">
                  <a:solidFill>
                    <a:srgbClr val="000000">
                      <a:satMod val="155000"/>
                    </a:srgbClr>
                  </a:solidFill>
                  <a:prstDash val="solid"/>
                </a:ln>
                <a:solidFill>
                  <a:srgbClr val="FFFFFF"/>
                </a:solidFill>
                <a:effectLst>
                  <a:outerShdw blurRad="41275" dist="20320" dir="1800000" algn="tl" rotWithShape="0">
                    <a:srgbClr val="000000">
                      <a:alpha val="40000"/>
                    </a:srgbClr>
                  </a:outerShdw>
                </a:effectLst>
              </a:rPr>
              <a:t>Isaiah </a:t>
            </a:r>
            <a:r>
              <a:rPr lang="en-US" sz="2800" b="1" spc="300" dirty="0" smtClean="0">
                <a:ln w="12700">
                  <a:solidFill>
                    <a:srgbClr val="000000">
                      <a:satMod val="155000"/>
                    </a:srgbClr>
                  </a:solidFill>
                  <a:prstDash val="solid"/>
                </a:ln>
                <a:solidFill>
                  <a:srgbClr val="FFFFFF"/>
                </a:solidFill>
                <a:effectLst>
                  <a:outerShdw blurRad="41275" dist="20320" dir="1800000" algn="tl" rotWithShape="0">
                    <a:srgbClr val="000000">
                      <a:alpha val="40000"/>
                    </a:srgbClr>
                  </a:outerShdw>
                </a:effectLst>
              </a:rPr>
              <a:t>53:11</a:t>
            </a:r>
            <a:endParaRPr lang="en-US" sz="2800" b="1" spc="300" dirty="0">
              <a:ln w="12700">
                <a:solidFill>
                  <a:srgbClr val="000000">
                    <a:satMod val="155000"/>
                  </a:srgbClr>
                </a:solidFill>
                <a:prstDash val="solid"/>
              </a:ln>
              <a:solidFill>
                <a:srgbClr val="FFFFFF"/>
              </a:solidFill>
              <a:effectLst>
                <a:outerShdw blurRad="41275" dist="20320" dir="1800000" algn="tl" rotWithShape="0">
                  <a:srgbClr val="000000">
                    <a:alpha val="40000"/>
                  </a:srgbClr>
                </a:outerShdw>
              </a:effectLst>
            </a:endParaRPr>
          </a:p>
        </p:txBody>
      </p:sp>
      <p:cxnSp>
        <p:nvCxnSpPr>
          <p:cNvPr id="6" name="Straight Arrow Connector 5"/>
          <p:cNvCxnSpPr/>
          <p:nvPr/>
        </p:nvCxnSpPr>
        <p:spPr>
          <a:xfrm flipV="1">
            <a:off x="5562600" y="1447800"/>
            <a:ext cx="0" cy="762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4572000" y="455414"/>
            <a:ext cx="3345788" cy="461665"/>
          </a:xfrm>
          <a:prstGeom prst="rect">
            <a:avLst/>
          </a:prstGeom>
          <a:solidFill>
            <a:srgbClr val="FFC000"/>
          </a:solidFill>
          <a:ln>
            <a:solidFill>
              <a:schemeClr val="tx1"/>
            </a:solidFill>
          </a:ln>
        </p:spPr>
        <p:txBody>
          <a:bodyPr wrap="square" rtlCol="0">
            <a:spAutoFit/>
          </a:bodyPr>
          <a:lstStyle/>
          <a:p>
            <a:pPr algn="ctr"/>
            <a:r>
              <a:rPr lang="en-US" sz="2400" dirty="0" smtClean="0"/>
              <a:t>Fulfilled in Matt. 8:17</a:t>
            </a:r>
            <a:endParaRPr lang="en-US" sz="2400" dirty="0"/>
          </a:p>
        </p:txBody>
      </p:sp>
    </p:spTree>
    <p:extLst>
      <p:ext uri="{BB962C8B-B14F-4D97-AF65-F5344CB8AC3E}">
        <p14:creationId xmlns:p14="http://schemas.microsoft.com/office/powerpoint/2010/main" val="28468505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8600" y="3413760"/>
            <a:ext cx="4979607" cy="1086505"/>
            <a:chOff x="228600" y="3413760"/>
            <a:chExt cx="4979607" cy="1086505"/>
          </a:xfrm>
        </p:grpSpPr>
        <p:sp>
          <p:nvSpPr>
            <p:cNvPr id="5" name="Rectangle 4"/>
            <p:cNvSpPr/>
            <p:nvPr/>
          </p:nvSpPr>
          <p:spPr>
            <a:xfrm>
              <a:off x="4275428" y="3413760"/>
              <a:ext cx="932779"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4038600"/>
              <a:ext cx="3470822" cy="461665"/>
            </a:xfrm>
            <a:prstGeom prst="rect">
              <a:avLst/>
            </a:prstGeom>
            <a:solidFill>
              <a:srgbClr val="FFC000"/>
            </a:solidFill>
            <a:ln>
              <a:solidFill>
                <a:schemeClr val="tx1"/>
              </a:solidFill>
            </a:ln>
          </p:spPr>
          <p:txBody>
            <a:bodyPr wrap="none" rtlCol="0">
              <a:spAutoFit/>
            </a:bodyPr>
            <a:lstStyle/>
            <a:p>
              <a:r>
                <a:rPr lang="en-US" sz="2400" dirty="0" smtClean="0"/>
                <a:t>“Borne our </a:t>
              </a:r>
              <a:r>
                <a:rPr lang="en-US" sz="2400" dirty="0" err="1" smtClean="0"/>
                <a:t>griefs</a:t>
              </a:r>
              <a:r>
                <a:rPr lang="en-US" sz="2400" dirty="0" smtClean="0"/>
                <a:t>” (53;4)</a:t>
              </a:r>
              <a:endParaRPr lang="en-US" sz="2400" dirty="0"/>
            </a:p>
          </p:txBody>
        </p:sp>
        <p:cxnSp>
          <p:nvCxnSpPr>
            <p:cNvPr id="8" name="Straight Arrow Connector 7"/>
            <p:cNvCxnSpPr/>
            <p:nvPr/>
          </p:nvCxnSpPr>
          <p:spPr>
            <a:xfrm flipV="1">
              <a:off x="3699422" y="3870960"/>
              <a:ext cx="576006" cy="167640"/>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grpSp>
      <p:sp>
        <p:nvSpPr>
          <p:cNvPr id="2" name="Title 1"/>
          <p:cNvSpPr>
            <a:spLocks noGrp="1"/>
          </p:cNvSpPr>
          <p:nvPr>
            <p:ph type="title"/>
          </p:nvPr>
        </p:nvSpPr>
        <p:spPr>
          <a:xfrm>
            <a:off x="1371600" y="4999038"/>
            <a:ext cx="6400800" cy="1858962"/>
          </a:xfrm>
        </p:spPr>
        <p:txBody>
          <a:bodyPr>
            <a:prstTxWarp prst="textPlain">
              <a:avLst/>
            </a:prstTxWarp>
            <a:normAutofit/>
            <a:scene3d>
              <a:camera prst="perspectiveRelaxedModerately"/>
              <a:lightRig rig="threePt" dir="t"/>
            </a:scene3d>
            <a:sp3d extrusionH="57150">
              <a:bevelT w="38100" h="38100"/>
            </a:sp3d>
          </a:bodyPr>
          <a:lstStyle/>
          <a:p>
            <a:r>
              <a:rPr lang="en-US" sz="4000" dirty="0" smtClean="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rPr>
              <a:t>“BORE”</a:t>
            </a:r>
            <a:endParaRPr lang="en-US" sz="4000" dirty="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endParaRPr>
          </a:p>
        </p:txBody>
      </p:sp>
      <p:sp>
        <p:nvSpPr>
          <p:cNvPr id="3" name="Content Placeholder 2"/>
          <p:cNvSpPr>
            <a:spLocks noGrp="1"/>
          </p:cNvSpPr>
          <p:nvPr>
            <p:ph idx="1"/>
          </p:nvPr>
        </p:nvSpPr>
        <p:spPr>
          <a:xfrm>
            <a:off x="2590800" y="0"/>
            <a:ext cx="6400800" cy="4800600"/>
          </a:xfrm>
        </p:spPr>
        <p:txBody>
          <a:bodyPr>
            <a:noAutofit/>
          </a:bodyPr>
          <a:lstStyle/>
          <a:p>
            <a:pPr marL="0" indent="0" algn="r">
              <a:buNone/>
            </a:pPr>
            <a:r>
              <a:rPr lang="en-US" sz="3600" b="1" spc="-150" dirty="0" smtClean="0">
                <a:latin typeface="Candara" panose="020E0502030303020204" pitchFamily="34" charset="0"/>
              </a:rPr>
              <a:t>“Therefore </a:t>
            </a:r>
            <a:r>
              <a:rPr lang="en-US" sz="3600" b="1" spc="-150" dirty="0">
                <a:latin typeface="Candara" panose="020E0502030303020204" pitchFamily="34" charset="0"/>
              </a:rPr>
              <a:t>I will divide Him a portion with the great, And He shall divide the spoil with the strong, Because He poured out His soul unto death, And He was numbered with the transgressors, And He bore the sin of many, And made intercession for the transgressors</a:t>
            </a:r>
            <a:r>
              <a:rPr lang="en-US" sz="3600" b="1" spc="-150" dirty="0" smtClean="0">
                <a:latin typeface="Candara" panose="020E0502030303020204" pitchFamily="34" charset="0"/>
              </a:rPr>
              <a:t>.</a:t>
            </a:r>
            <a:endParaRPr lang="en-US" sz="3600" b="1" spc="-150" dirty="0">
              <a:latin typeface="Candara" panose="020E0502030303020204" pitchFamily="34" charset="0"/>
            </a:endParaRPr>
          </a:p>
        </p:txBody>
      </p:sp>
      <p:sp>
        <p:nvSpPr>
          <p:cNvPr id="4" name="TextBox 3"/>
          <p:cNvSpPr txBox="1"/>
          <p:nvPr/>
        </p:nvSpPr>
        <p:spPr>
          <a:xfrm>
            <a:off x="0" y="4572000"/>
            <a:ext cx="2686954"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none" rtlCol="0">
            <a:spAutoFit/>
          </a:bodyPr>
          <a:lstStyle/>
          <a:p>
            <a:pPr algn="r"/>
            <a:r>
              <a:rPr lang="en-US" sz="2800" b="1" spc="300" dirty="0">
                <a:ln w="12700">
                  <a:solidFill>
                    <a:srgbClr val="000000">
                      <a:satMod val="155000"/>
                    </a:srgbClr>
                  </a:solidFill>
                  <a:prstDash val="solid"/>
                </a:ln>
                <a:solidFill>
                  <a:srgbClr val="FFFFFF"/>
                </a:solidFill>
                <a:effectLst>
                  <a:outerShdw blurRad="41275" dist="20320" dir="1800000" algn="tl" rotWithShape="0">
                    <a:srgbClr val="000000">
                      <a:alpha val="40000"/>
                    </a:srgbClr>
                  </a:outerShdw>
                </a:effectLst>
              </a:rPr>
              <a:t>Isaiah 53:12</a:t>
            </a:r>
          </a:p>
        </p:txBody>
      </p:sp>
    </p:spTree>
    <p:extLst>
      <p:ext uri="{BB962C8B-B14F-4D97-AF65-F5344CB8AC3E}">
        <p14:creationId xmlns:p14="http://schemas.microsoft.com/office/powerpoint/2010/main" val="36278461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rPr>
              <a:t>COMPARE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42108" y="1905000"/>
            <a:ext cx="7468492" cy="4953000"/>
          </a:xfrm>
        </p:spPr>
        <p:txBody>
          <a:bodyPr>
            <a:noAutofit/>
          </a:bodyPr>
          <a:lstStyle/>
          <a:p>
            <a:pPr marL="0" indent="0">
              <a:buNone/>
            </a:pPr>
            <a:r>
              <a:rPr lang="en-US" sz="3000" dirty="0" smtClean="0">
                <a:latin typeface="+mn-lt"/>
              </a:rPr>
              <a:t>“…Because </a:t>
            </a:r>
            <a:r>
              <a:rPr lang="en-US" sz="3000" dirty="0">
                <a:latin typeface="+mn-lt"/>
              </a:rPr>
              <a:t>He poured out His soul unto death, And He was numbered with the transgressors, And He </a:t>
            </a:r>
            <a:r>
              <a:rPr lang="en-US" sz="3000" dirty="0">
                <a:solidFill>
                  <a:schemeClr val="accent2">
                    <a:lumMod val="75000"/>
                  </a:schemeClr>
                </a:solidFill>
                <a:latin typeface="+mn-lt"/>
              </a:rPr>
              <a:t>bore</a:t>
            </a:r>
            <a:r>
              <a:rPr lang="en-US" sz="3000" dirty="0">
                <a:latin typeface="+mn-lt"/>
              </a:rPr>
              <a:t> the sin of many, And made intercession for the </a:t>
            </a:r>
            <a:r>
              <a:rPr lang="en-US" sz="3000" dirty="0" smtClean="0">
                <a:latin typeface="+mn-lt"/>
              </a:rPr>
              <a:t>transgressors” (Is. 53:12)</a:t>
            </a:r>
            <a:endParaRPr lang="en-US" sz="3000" dirty="0">
              <a:latin typeface="+mn-lt"/>
            </a:endParaRPr>
          </a:p>
          <a:p>
            <a:pPr marL="0" indent="0">
              <a:buNone/>
            </a:pPr>
            <a:r>
              <a:rPr lang="en-US" sz="3000" dirty="0" smtClean="0">
                <a:latin typeface="+mn-lt"/>
              </a:rPr>
              <a:t>“Then </a:t>
            </a:r>
            <a:r>
              <a:rPr lang="en-US" sz="3000" dirty="0">
                <a:latin typeface="+mn-lt"/>
              </a:rPr>
              <a:t>Pharaoh called for Moses and Aaron in haste, and said, </a:t>
            </a:r>
            <a:r>
              <a:rPr lang="en-US" sz="3000" dirty="0" smtClean="0">
                <a:latin typeface="+mn-lt"/>
              </a:rPr>
              <a:t>‘I </a:t>
            </a:r>
            <a:r>
              <a:rPr lang="en-US" sz="3000" dirty="0">
                <a:latin typeface="+mn-lt"/>
              </a:rPr>
              <a:t>have sinned against the LORD your God and against </a:t>
            </a:r>
            <a:r>
              <a:rPr lang="en-US" sz="3000" dirty="0" smtClean="0">
                <a:latin typeface="+mn-lt"/>
              </a:rPr>
              <a:t>you. Now </a:t>
            </a:r>
            <a:r>
              <a:rPr lang="en-US" sz="3000" dirty="0">
                <a:latin typeface="+mn-lt"/>
              </a:rPr>
              <a:t>therefore, please </a:t>
            </a:r>
            <a:r>
              <a:rPr lang="en-US" sz="3000" dirty="0">
                <a:solidFill>
                  <a:schemeClr val="accent2">
                    <a:lumMod val="75000"/>
                  </a:schemeClr>
                </a:solidFill>
                <a:latin typeface="+mn-lt"/>
              </a:rPr>
              <a:t>forgive</a:t>
            </a:r>
            <a:r>
              <a:rPr lang="en-US" sz="3000" dirty="0">
                <a:latin typeface="+mn-lt"/>
              </a:rPr>
              <a:t> my sin only this once, and entreat the LORD your God, that He may take away from me this death </a:t>
            </a:r>
            <a:r>
              <a:rPr lang="en-US" sz="3000" dirty="0" smtClean="0">
                <a:latin typeface="+mn-lt"/>
              </a:rPr>
              <a:t>only’” (Exod. 10:16, 17)</a:t>
            </a:r>
            <a:endParaRPr lang="en-US" sz="3000" dirty="0">
              <a:latin typeface="+mn-lt"/>
            </a:endParaRPr>
          </a:p>
        </p:txBody>
      </p:sp>
      <p:sp>
        <p:nvSpPr>
          <p:cNvPr id="4" name="Oval 3"/>
          <p:cNvSpPr/>
          <p:nvPr/>
        </p:nvSpPr>
        <p:spPr>
          <a:xfrm>
            <a:off x="2378242" y="2744402"/>
            <a:ext cx="914400" cy="502920"/>
          </a:xfrm>
          <a:prstGeom prst="ellipse">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3846076" y="4997240"/>
            <a:ext cx="1339516" cy="553212"/>
          </a:xfrm>
          <a:prstGeom prst="ellipse">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228600" y="3247323"/>
            <a:ext cx="4287233" cy="2303129"/>
            <a:chOff x="228600" y="3247323"/>
            <a:chExt cx="4287233" cy="2303129"/>
          </a:xfrm>
        </p:grpSpPr>
        <p:sp>
          <p:nvSpPr>
            <p:cNvPr id="6" name="TextBox 5"/>
            <p:cNvSpPr txBox="1"/>
            <p:nvPr/>
          </p:nvSpPr>
          <p:spPr>
            <a:xfrm>
              <a:off x="228600" y="4191000"/>
              <a:ext cx="901722" cy="4247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nSpc>
                  <a:spcPct val="90000"/>
                </a:lnSpc>
              </a:pPr>
              <a:r>
                <a:rPr lang="en-US" sz="2400" dirty="0">
                  <a:solidFill>
                    <a:srgbClr val="7030A0"/>
                  </a:solidFill>
                </a:rPr>
                <a:t>05375</a:t>
              </a:r>
            </a:p>
          </p:txBody>
        </p:sp>
        <p:cxnSp>
          <p:nvCxnSpPr>
            <p:cNvPr id="8" name="Elbow Connector 7"/>
            <p:cNvCxnSpPr>
              <a:stCxn id="6" idx="2"/>
              <a:endCxn id="5" idx="4"/>
            </p:cNvCxnSpPr>
            <p:nvPr/>
          </p:nvCxnSpPr>
          <p:spPr>
            <a:xfrm rot="16200000" flipH="1">
              <a:off x="2130287" y="3164905"/>
              <a:ext cx="934720" cy="3836373"/>
            </a:xfrm>
            <a:prstGeom prst="bentConnector3">
              <a:avLst>
                <a:gd name="adj1" fmla="val 124457"/>
              </a:avLst>
            </a:prstGeom>
            <a:ln w="57150">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0"/>
              <a:endCxn id="4" idx="4"/>
            </p:cNvCxnSpPr>
            <p:nvPr/>
          </p:nvCxnSpPr>
          <p:spPr>
            <a:xfrm rot="5400000" flipH="1" flipV="1">
              <a:off x="1285612" y="2641171"/>
              <a:ext cx="943678" cy="2155981"/>
            </a:xfrm>
            <a:prstGeom prst="bentConnector3">
              <a:avLst>
                <a:gd name="adj1" fmla="val 50000"/>
              </a:avLst>
            </a:prstGeom>
            <a:ln w="57150">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191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8" presetClass="entr" presetSubtype="1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V="1">
            <a:off x="4191000" y="3505200"/>
            <a:ext cx="1524000" cy="533400"/>
          </a:xfrm>
          <a:prstGeom prst="straightConnector1">
            <a:avLst/>
          </a:prstGeom>
          <a:ln w="76200">
            <a:solidFill>
              <a:srgbClr val="FFFF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2831959" y="4114800"/>
            <a:ext cx="1740041"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562600" y="3124200"/>
            <a:ext cx="18288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cxnSp>
        <p:nvCxnSpPr>
          <p:cNvPr id="7" name="Straight Arrow Connector 6"/>
          <p:cNvCxnSpPr/>
          <p:nvPr/>
        </p:nvCxnSpPr>
        <p:spPr>
          <a:xfrm flipH="1" flipV="1">
            <a:off x="4648200" y="3505200"/>
            <a:ext cx="990600" cy="533400"/>
          </a:xfrm>
          <a:prstGeom prst="straightConnector1">
            <a:avLst/>
          </a:prstGeom>
          <a:ln w="76200">
            <a:solidFill>
              <a:srgbClr val="FFFF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2743200" y="3124200"/>
            <a:ext cx="2362200" cy="381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743200" y="3124200"/>
            <a:ext cx="2362200" cy="381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r>
              <a:rPr lang="en-US" sz="4000" b="1" dirty="0" smtClean="0"/>
              <a:t>Hebrews 9:26, 28</a:t>
            </a:r>
            <a:endParaRPr lang="en-US" sz="4000" b="1" dirty="0"/>
          </a:p>
        </p:txBody>
      </p:sp>
      <p:sp>
        <p:nvSpPr>
          <p:cNvPr id="3" name="Content Placeholder 2"/>
          <p:cNvSpPr>
            <a:spLocks noGrp="1"/>
          </p:cNvSpPr>
          <p:nvPr>
            <p:ph idx="1"/>
          </p:nvPr>
        </p:nvSpPr>
        <p:spPr/>
        <p:txBody>
          <a:bodyPr/>
          <a:lstStyle/>
          <a:p>
            <a:pPr marL="0" indent="0">
              <a:buNone/>
            </a:pPr>
            <a:r>
              <a:rPr lang="en-US" baseline="30000" dirty="0" smtClean="0">
                <a:solidFill>
                  <a:srgbClr val="FFFF00"/>
                </a:solidFill>
              </a:rPr>
              <a:t>26</a:t>
            </a:r>
            <a:r>
              <a:rPr lang="en-US" dirty="0" smtClean="0"/>
              <a:t> He </a:t>
            </a:r>
            <a:r>
              <a:rPr lang="en-US" dirty="0"/>
              <a:t>then would have had to suffer often since the foundation of the world; but now, once at the end of the ages, He has appeared to put away sin by the sacrifice of Himself.</a:t>
            </a:r>
          </a:p>
          <a:p>
            <a:pPr marL="0" indent="0">
              <a:buNone/>
            </a:pPr>
            <a:r>
              <a:rPr lang="en-US" baseline="30000" dirty="0" smtClean="0">
                <a:solidFill>
                  <a:srgbClr val="FFFF00"/>
                </a:solidFill>
              </a:rPr>
              <a:t>28</a:t>
            </a:r>
            <a:r>
              <a:rPr lang="en-US" dirty="0" smtClean="0"/>
              <a:t> so </a:t>
            </a:r>
            <a:r>
              <a:rPr lang="en-US" dirty="0"/>
              <a:t>Christ was offered once to bear the sins of many. To those who eagerly wait for Him He will appear a second time, apart from sin, for salvation</a:t>
            </a:r>
            <a:r>
              <a:rPr lang="en-US" dirty="0" smtClean="0"/>
              <a:t>.</a:t>
            </a:r>
            <a:endParaRPr lang="en-US" dirty="0"/>
          </a:p>
        </p:txBody>
      </p:sp>
      <p:sp>
        <p:nvSpPr>
          <p:cNvPr id="14" name="TextBox 13"/>
          <p:cNvSpPr txBox="1"/>
          <p:nvPr/>
        </p:nvSpPr>
        <p:spPr>
          <a:xfrm>
            <a:off x="1218204" y="5980634"/>
            <a:ext cx="6590202" cy="701731"/>
          </a:xfrm>
          <a:prstGeom prst="rect">
            <a:avLst/>
          </a:prstGeom>
          <a:noFill/>
        </p:spPr>
        <p:txBody>
          <a:bodyPr wrap="none" rtlCol="0">
            <a:spAutoFit/>
          </a:bodyPr>
          <a:lstStyle/>
          <a:p>
            <a:pPr>
              <a:lnSpc>
                <a:spcPct val="90000"/>
              </a:lnSpc>
            </a:pPr>
            <a:r>
              <a:rPr lang="en-US" sz="4400" dirty="0">
                <a:solidFill>
                  <a:srgbClr val="FFFF00"/>
                </a:solidFill>
                <a:latin typeface="Candara" panose="020E0502030303020204" pitchFamily="34" charset="0"/>
              </a:rPr>
              <a:t>“To Bear” = “To Put Away”</a:t>
            </a:r>
          </a:p>
        </p:txBody>
      </p:sp>
    </p:spTree>
    <p:extLst>
      <p:ext uri="{BB962C8B-B14F-4D97-AF65-F5344CB8AC3E}">
        <p14:creationId xmlns:p14="http://schemas.microsoft.com/office/powerpoint/2010/main" val="15290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path" presetSubtype="0" accel="50000" decel="50000" fill="hold" grpId="0" nodeType="clickEffect">
                                  <p:stCondLst>
                                    <p:cond delay="0"/>
                                  </p:stCondLst>
                                  <p:childTnLst>
                                    <p:animMotion origin="layout" path="M 3.33333E-6 -3.33333E-6 L 0.13958 -3.33333E-6 C 0.20191 -3.33333E-6 0.27916 0.0382 0.27916 0.06945 L 0.27916 0.13889 " pathEditMode="relative" rAng="0" ptsTypes="FfFF">
                                      <p:cBhvr>
                                        <p:cTn id="27" dur="2000" fill="hold"/>
                                        <p:tgtEl>
                                          <p:spTgt spid="4"/>
                                        </p:tgtEl>
                                        <p:attrNameLst>
                                          <p:attrName>ppt_x</p:attrName>
                                          <p:attrName>ppt_y</p:attrName>
                                        </p:attrNameLst>
                                      </p:cBhvr>
                                      <p:rCtr x="13958" y="6944"/>
                                    </p:animMotion>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par>
                          <p:cTn id="32" fill="hold">
                            <p:stCondLst>
                              <p:cond delay="3000"/>
                            </p:stCondLst>
                            <p:childTnLst>
                              <p:par>
                                <p:cTn id="33" presetID="16" presetClass="exit" presetSubtype="21" fill="hold" nodeType="afterEffect">
                                  <p:stCondLst>
                                    <p:cond delay="0"/>
                                  </p:stCondLst>
                                  <p:childTnLst>
                                    <p:animEffect transition="out" filter="barn(in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35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animBg="1"/>
      <p:bldP spid="4" grpId="0" animBg="1"/>
      <p:bldP spid="4" grpId="1"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About the Scapegoat </a:t>
            </a:r>
            <a:br>
              <a:rPr lang="en-US" sz="3600" dirty="0" smtClean="0"/>
            </a:br>
            <a:r>
              <a:rPr lang="en-US" sz="3600" dirty="0" smtClean="0"/>
              <a:t>(Lev. 16:5-22)?</a:t>
            </a:r>
            <a:endParaRPr lang="en-US" sz="3600" dirty="0"/>
          </a:p>
        </p:txBody>
      </p:sp>
      <p:sp>
        <p:nvSpPr>
          <p:cNvPr id="3" name="Content Placeholder 2"/>
          <p:cNvSpPr>
            <a:spLocks noGrp="1"/>
          </p:cNvSpPr>
          <p:nvPr>
            <p:ph idx="1"/>
          </p:nvPr>
        </p:nvSpPr>
        <p:spPr>
          <a:xfrm>
            <a:off x="1142108" y="1905000"/>
            <a:ext cx="6859786" cy="4953000"/>
          </a:xfrm>
        </p:spPr>
        <p:txBody>
          <a:bodyPr>
            <a:normAutofit/>
          </a:bodyPr>
          <a:lstStyle/>
          <a:p>
            <a:r>
              <a:rPr lang="en-US" sz="3200" dirty="0" smtClean="0"/>
              <a:t>Jesus is never directly referred as the scapegoat in the NT</a:t>
            </a:r>
          </a:p>
          <a:p>
            <a:r>
              <a:rPr lang="en-US" sz="3200" dirty="0" smtClean="0"/>
              <a:t>Two goats were present </a:t>
            </a:r>
          </a:p>
          <a:p>
            <a:pPr lvl="1"/>
            <a:r>
              <a:rPr lang="en-US" sz="2600" dirty="0" smtClean="0"/>
              <a:t>one was slain and offered atonement in the Holy Place</a:t>
            </a:r>
          </a:p>
          <a:p>
            <a:pPr lvl="1"/>
            <a:r>
              <a:rPr lang="en-US" sz="2600" dirty="0" smtClean="0"/>
              <a:t>the other set free to bear the sins of the people</a:t>
            </a:r>
          </a:p>
          <a:p>
            <a:r>
              <a:rPr lang="en-US" sz="3200" dirty="0" smtClean="0"/>
              <a:t>Jesus’ work at Calvary relates to the slain goat (Lev. 16:15-20)</a:t>
            </a:r>
          </a:p>
        </p:txBody>
      </p:sp>
    </p:spTree>
    <p:extLst>
      <p:ext uri="{BB962C8B-B14F-4D97-AF65-F5344CB8AC3E}">
        <p14:creationId xmlns:p14="http://schemas.microsoft.com/office/powerpoint/2010/main" val="62933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392292" cy="1020762"/>
          </a:xfrm>
        </p:spPr>
        <p:txBody>
          <a:bodyPr>
            <a:noAutofit/>
          </a:bodyPr>
          <a:lstStyle/>
          <a:p>
            <a:r>
              <a:rPr lang="en-US" sz="3600" dirty="0" smtClean="0"/>
              <a:t>When Does The Scapegoat Enter the Scene (Lev</a:t>
            </a:r>
            <a:r>
              <a:rPr lang="en-US" sz="3600" dirty="0"/>
              <a:t>. 16:20-22</a:t>
            </a:r>
            <a:r>
              <a:rPr lang="en-US" sz="3600" dirty="0" smtClean="0"/>
              <a:t>)?</a:t>
            </a:r>
            <a:endParaRPr lang="en-US" sz="3600" dirty="0"/>
          </a:p>
        </p:txBody>
      </p:sp>
      <p:sp>
        <p:nvSpPr>
          <p:cNvPr id="3" name="Content Placeholder 2"/>
          <p:cNvSpPr>
            <a:spLocks noGrp="1"/>
          </p:cNvSpPr>
          <p:nvPr>
            <p:ph idx="1"/>
          </p:nvPr>
        </p:nvSpPr>
        <p:spPr>
          <a:xfrm>
            <a:off x="1142108" y="1905000"/>
            <a:ext cx="6859786" cy="4953000"/>
          </a:xfrm>
        </p:spPr>
        <p:txBody>
          <a:bodyPr>
            <a:normAutofit/>
          </a:bodyPr>
          <a:lstStyle/>
          <a:p>
            <a:r>
              <a:rPr lang="en-US" sz="4000" dirty="0" smtClean="0"/>
              <a:t>A </a:t>
            </a:r>
            <a:r>
              <a:rPr lang="en-US" sz="3600" dirty="0" smtClean="0"/>
              <a:t>symbolic picture of the final removal of sins after the blood was shed (cf. Mic. 7:19)</a:t>
            </a:r>
          </a:p>
          <a:p>
            <a:pPr lvl="1"/>
            <a:r>
              <a:rPr lang="en-US" sz="3200" dirty="0" smtClean="0"/>
              <a:t>A symbolic picture of the punishment for sins (Ezek. 4:4-6)</a:t>
            </a:r>
          </a:p>
          <a:p>
            <a:pPr lvl="1"/>
            <a:r>
              <a:rPr lang="en-US" sz="3200" dirty="0" smtClean="0"/>
              <a:t>Sins cannot literally rest upon a physical place</a:t>
            </a:r>
          </a:p>
          <a:p>
            <a:pPr lvl="1"/>
            <a:r>
              <a:rPr lang="en-US" sz="3200" dirty="0" smtClean="0"/>
              <a:t>Sins cannot literally be taken away by animals (Heb. 10:4)</a:t>
            </a:r>
          </a:p>
        </p:txBody>
      </p:sp>
    </p:spTree>
    <p:extLst>
      <p:ext uri="{BB962C8B-B14F-4D97-AF65-F5344CB8AC3E}">
        <p14:creationId xmlns:p14="http://schemas.microsoft.com/office/powerpoint/2010/main" val="310324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Jesus fulfilled all three functions of Leviticus </a:t>
            </a:r>
            <a:r>
              <a:rPr lang="en-US" sz="4000" dirty="0" smtClean="0"/>
              <a:t>16</a:t>
            </a:r>
            <a:endParaRPr lang="en-US" sz="4000" dirty="0"/>
          </a:p>
        </p:txBody>
      </p:sp>
      <p:graphicFrame>
        <p:nvGraphicFramePr>
          <p:cNvPr id="4" name="Diagram 3"/>
          <p:cNvGraphicFramePr/>
          <p:nvPr>
            <p:extLst>
              <p:ext uri="{D42A27DB-BD31-4B8C-83A1-F6EECF244321}">
                <p14:modId xmlns:p14="http://schemas.microsoft.com/office/powerpoint/2010/main" val="2028776722"/>
              </p:ext>
            </p:extLst>
          </p:nvPr>
        </p:nvGraphicFramePr>
        <p:xfrm>
          <a:off x="1524000" y="233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66800" y="5105400"/>
            <a:ext cx="2590800" cy="1255728"/>
          </a:xfrm>
          <a:prstGeom prst="rect">
            <a:avLst/>
          </a:prstGeom>
          <a:noFill/>
        </p:spPr>
        <p:txBody>
          <a:bodyPr wrap="square" rtlCol="0">
            <a:spAutoFit/>
          </a:bodyPr>
          <a:lstStyle/>
          <a:p>
            <a:pPr algn="ctr">
              <a:lnSpc>
                <a:spcPct val="90000"/>
              </a:lnSpc>
            </a:pPr>
            <a:r>
              <a:rPr lang="en-US" sz="2800" b="1" dirty="0"/>
              <a:t>W</a:t>
            </a:r>
            <a:r>
              <a:rPr lang="en-US" sz="2800" b="1" dirty="0" smtClean="0"/>
              <a:t>ho </a:t>
            </a:r>
            <a:r>
              <a:rPr lang="en-US" sz="2800" b="1" dirty="0"/>
              <a:t>ministers </a:t>
            </a:r>
            <a:endParaRPr lang="en-US" sz="2800" b="1" dirty="0" smtClean="0"/>
          </a:p>
          <a:p>
            <a:pPr algn="ctr">
              <a:lnSpc>
                <a:spcPct val="90000"/>
              </a:lnSpc>
            </a:pPr>
            <a:r>
              <a:rPr lang="en-US" sz="2800" b="1" dirty="0" smtClean="0"/>
              <a:t>(</a:t>
            </a:r>
            <a:r>
              <a:rPr lang="en-US" sz="2800" b="1" dirty="0"/>
              <a:t>Heb. 2:17; 8:3; 9:6-12, 23-25</a:t>
            </a:r>
            <a:r>
              <a:rPr lang="en-US" sz="2800" b="1" dirty="0" smtClean="0"/>
              <a:t>)</a:t>
            </a:r>
            <a:endParaRPr lang="en-US" sz="2800" b="1" dirty="0"/>
          </a:p>
        </p:txBody>
      </p:sp>
      <p:sp>
        <p:nvSpPr>
          <p:cNvPr id="6" name="Rectangle 5"/>
          <p:cNvSpPr/>
          <p:nvPr/>
        </p:nvSpPr>
        <p:spPr>
          <a:xfrm>
            <a:off x="5486400" y="1905000"/>
            <a:ext cx="3429000" cy="1384995"/>
          </a:xfrm>
          <a:prstGeom prst="rect">
            <a:avLst/>
          </a:prstGeom>
        </p:spPr>
        <p:txBody>
          <a:bodyPr wrap="square">
            <a:spAutoFit/>
          </a:bodyPr>
          <a:lstStyle/>
          <a:p>
            <a:pPr algn="ctr"/>
            <a:r>
              <a:rPr lang="en-US" sz="2800" b="1" dirty="0"/>
              <a:t> F</a:t>
            </a:r>
            <a:r>
              <a:rPr lang="en-US" sz="2800" b="1" dirty="0" smtClean="0"/>
              <a:t>or atonement </a:t>
            </a:r>
            <a:r>
              <a:rPr lang="en-US" sz="2800" b="1" dirty="0"/>
              <a:t>(Heb. 9:12, 26; </a:t>
            </a:r>
            <a:r>
              <a:rPr lang="en-US" sz="2800" b="1" dirty="0" smtClean="0"/>
              <a:t>13:11, 12</a:t>
            </a:r>
            <a:r>
              <a:rPr lang="en-US" sz="2800" b="1" dirty="0"/>
              <a:t>; cf. Lev. 16:27) </a:t>
            </a:r>
          </a:p>
        </p:txBody>
      </p:sp>
      <p:sp>
        <p:nvSpPr>
          <p:cNvPr id="7" name="Rectangle 6"/>
          <p:cNvSpPr/>
          <p:nvPr/>
        </p:nvSpPr>
        <p:spPr>
          <a:xfrm>
            <a:off x="5791200" y="4953000"/>
            <a:ext cx="3124200" cy="1815882"/>
          </a:xfrm>
          <a:prstGeom prst="rect">
            <a:avLst/>
          </a:prstGeom>
        </p:spPr>
        <p:txBody>
          <a:bodyPr wrap="square">
            <a:spAutoFit/>
          </a:bodyPr>
          <a:lstStyle/>
          <a:p>
            <a:pPr algn="ctr"/>
            <a:r>
              <a:rPr lang="en-US" sz="2800" b="1" dirty="0" smtClean="0"/>
              <a:t>In bearing </a:t>
            </a:r>
            <a:r>
              <a:rPr lang="en-US" sz="2800" b="1" dirty="0"/>
              <a:t>(carrying away) the peoples’ sins (Heb. 9:28)</a:t>
            </a:r>
          </a:p>
        </p:txBody>
      </p:sp>
    </p:spTree>
    <p:extLst>
      <p:ext uri="{BB962C8B-B14F-4D97-AF65-F5344CB8AC3E}">
        <p14:creationId xmlns:p14="http://schemas.microsoft.com/office/powerpoint/2010/main" val="153783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graphicEl>
                                              <a:dgm id="{F856053A-01A2-4759-8BCC-D912C498121B}"/>
                                            </p:graphicEl>
                                          </p:spTgt>
                                        </p:tgtEl>
                                        <p:attrNameLst>
                                          <p:attrName>style.visibility</p:attrName>
                                        </p:attrNameLst>
                                      </p:cBhvr>
                                      <p:to>
                                        <p:strVal val="visible"/>
                                      </p:to>
                                    </p:set>
                                    <p:animEffect transition="in" filter="barn(inVertical)">
                                      <p:cBhvr>
                                        <p:cTn id="7" dur="500"/>
                                        <p:tgtEl>
                                          <p:spTgt spid="4">
                                            <p:graphicEl>
                                              <a:dgm id="{F856053A-01A2-4759-8BCC-D912C49812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CBD53104-891B-423F-93A0-E9FC7CCED250}"/>
                                            </p:graphicEl>
                                          </p:spTgt>
                                        </p:tgtEl>
                                        <p:attrNameLst>
                                          <p:attrName>style.visibility</p:attrName>
                                        </p:attrNameLst>
                                      </p:cBhvr>
                                      <p:to>
                                        <p:strVal val="visible"/>
                                      </p:to>
                                    </p:set>
                                    <p:animEffect transition="in" filter="wipe(up)">
                                      <p:cBhvr>
                                        <p:cTn id="12" dur="500"/>
                                        <p:tgtEl>
                                          <p:spTgt spid="4">
                                            <p:graphicEl>
                                              <a:dgm id="{CBD53104-891B-423F-93A0-E9FC7CCED250}"/>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graphicEl>
                                              <a:dgm id="{2E727953-6777-4CB1-9FB1-BC494F713142}"/>
                                            </p:graphicEl>
                                          </p:spTgt>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graphicEl>
                                              <a:dgm id="{A6C870DC-0305-4A4E-AD50-66FB06B47567}"/>
                                            </p:graphicEl>
                                          </p:spTgt>
                                        </p:tgtEl>
                                        <p:attrNameLst>
                                          <p:attrName>style.visibility</p:attrName>
                                        </p:attrNameLst>
                                      </p:cBhvr>
                                      <p:to>
                                        <p:strVal val="visible"/>
                                      </p:to>
                                    </p:set>
                                    <p:animEffect transition="in" filter="wipe(up)">
                                      <p:cBhvr>
                                        <p:cTn id="23" dur="500"/>
                                        <p:tgtEl>
                                          <p:spTgt spid="4">
                                            <p:graphicEl>
                                              <a:dgm id="{A6C870DC-0305-4A4E-AD50-66FB06B47567}"/>
                                            </p:graphic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4">
                                            <p:graphicEl>
                                              <a:dgm id="{BCC76D2C-32EB-4BF7-9D98-A6E39B2F1289}"/>
                                            </p:graphicEl>
                                          </p:spTgt>
                                        </p:tgtEl>
                                        <p:attrNameLst>
                                          <p:attrName>style.visibility</p:attrName>
                                        </p:attrNameLst>
                                      </p:cBhvr>
                                      <p:to>
                                        <p:strVal val="visible"/>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
                                            <p:graphicEl>
                                              <a:dgm id="{C8E029ED-5A41-444D-ADC3-408465041081}"/>
                                            </p:graphicEl>
                                          </p:spTgt>
                                        </p:tgtEl>
                                        <p:attrNameLst>
                                          <p:attrName>style.visibility</p:attrName>
                                        </p:attrNameLst>
                                      </p:cBhvr>
                                      <p:to>
                                        <p:strVal val="visible"/>
                                      </p:to>
                                    </p:set>
                                    <p:animEffect transition="in" filter="wipe(up)">
                                      <p:cBhvr>
                                        <p:cTn id="34" dur="500"/>
                                        <p:tgtEl>
                                          <p:spTgt spid="4">
                                            <p:graphicEl>
                                              <a:dgm id="{C8E029ED-5A41-444D-ADC3-408465041081}"/>
                                            </p:graphic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
                                            <p:graphicEl>
                                              <a:dgm id="{9C1F74DE-A656-4FE8-9D15-66D23EF4E6AF}"/>
                                            </p:graphicEl>
                                          </p:spTgt>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Isaiah 53</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Is an amazing prophesy of the suffering Messiah</a:t>
            </a:r>
          </a:p>
          <a:p>
            <a:r>
              <a:rPr lang="en-US" dirty="0" smtClean="0"/>
              <a:t>Is a proof for the evidence of the existence of God (Rom. 4:17)</a:t>
            </a:r>
          </a:p>
          <a:p>
            <a:r>
              <a:rPr lang="en-US" dirty="0" smtClean="0"/>
              <a:t>Is important for us to learn and understand</a:t>
            </a:r>
          </a:p>
          <a:p>
            <a:r>
              <a:rPr lang="en-US" dirty="0" smtClean="0"/>
              <a:t>Is a useful beginning place to teach sinners of the Lord (Acts 8:26-37) </a:t>
            </a:r>
          </a:p>
          <a:p>
            <a:pPr lvl="1"/>
            <a:r>
              <a:rPr lang="en-US" dirty="0" smtClean="0"/>
              <a:t>Can Jesus carry away your sins today?</a:t>
            </a:r>
            <a:endParaRPr lang="en-US" dirty="0"/>
          </a:p>
        </p:txBody>
      </p:sp>
    </p:spTree>
    <p:extLst>
      <p:ext uri="{BB962C8B-B14F-4D97-AF65-F5344CB8AC3E}">
        <p14:creationId xmlns:p14="http://schemas.microsoft.com/office/powerpoint/2010/main" val="12702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6183</TotalTime>
  <Words>578</Words>
  <Application>Microsoft Office PowerPoint</Application>
  <PresentationFormat>On-screen Show (4:3)</PresentationFormat>
  <Paragraphs>54</Paragraphs>
  <Slides>10</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Arial</vt:lpstr>
      <vt:lpstr>Bloody</vt:lpstr>
      <vt:lpstr>Consolas</vt:lpstr>
      <vt:lpstr>Berlin Sans FB Demi</vt:lpstr>
      <vt:lpstr>Corbel</vt:lpstr>
      <vt:lpstr>Berlin Sans FB</vt:lpstr>
      <vt:lpstr>Wingdings</vt:lpstr>
      <vt:lpstr>Candara</vt:lpstr>
      <vt:lpstr>Aharoni</vt:lpstr>
      <vt:lpstr>Calibri</vt:lpstr>
      <vt:lpstr>Office Theme</vt:lpstr>
      <vt:lpstr>1_Default Design</vt:lpstr>
      <vt:lpstr>Chalkboard 16x9</vt:lpstr>
      <vt:lpstr>PowerPoint Presentation</vt:lpstr>
      <vt:lpstr>“BEAR”</vt:lpstr>
      <vt:lpstr>“BORE”</vt:lpstr>
      <vt:lpstr>COMPARE</vt:lpstr>
      <vt:lpstr>Hebrews 9:26, 28</vt:lpstr>
      <vt:lpstr>What About the Scapegoat  (Lev. 16:5-22)?</vt:lpstr>
      <vt:lpstr>When Does The Scapegoat Enter the Scene (Lev. 16:20-22)?</vt:lpstr>
      <vt:lpstr>Jesus fulfilled all three functions of Leviticus 16</vt:lpstr>
      <vt:lpstr>Isaiah 53</vt:lpstr>
      <vt:lpstr>In The Next Lesson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38</cp:revision>
  <dcterms:created xsi:type="dcterms:W3CDTF">2015-01-28T22:20:52Z</dcterms:created>
  <dcterms:modified xsi:type="dcterms:W3CDTF">2015-02-07T00:37:22Z</dcterms:modified>
</cp:coreProperties>
</file>